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aven Pro"/>
      <p:regular r:id="rId17"/>
      <p:bold r:id="rId18"/>
    </p:embeddedFont>
    <p:embeddedFont>
      <p:font typeface="Nuni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2.fntdata"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font" Target="fonts/font5.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1.fntdata"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font" Target="fonts/font4.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font" Target="fonts/font3.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6.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e5c9ddc7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e5c9ddc7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0e5c9ddc7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0e5c9ddc7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e5c9ddc7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0e5c9ddc7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e5c9ddc76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e5c9ddc7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e5c9ddc76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e5c9ddc76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0e474e33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0e474e33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e5c9ddc7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e5c9ddc7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e5c9ddc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e5c9ddc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e5c9ddc7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e5c9ddc7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e5c9ddc7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0e5c9ddc7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0e5c9ddc7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0e5c9ddc7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e5c9ddc7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0e5c9ddc7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e5c9ddc7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e5c9ddc7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notesSlide" Target="../notesSlides/notesSlide10.xml" /><Relationship Id="rId1" Type="http://schemas.openxmlformats.org/officeDocument/2006/relationships/slideLayout" Target="../slideLayouts/slideLayout3.xml" /><Relationship Id="rId4" Type="http://schemas.openxmlformats.org/officeDocument/2006/relationships/image" Target="../media/image21.jpg" /></Relationships>
</file>

<file path=ppt/slides/_rels/slide11.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notesSlide" Target="../notesSlides/notesSlide11.xml" /><Relationship Id="rId1" Type="http://schemas.openxmlformats.org/officeDocument/2006/relationships/slideLayout" Target="../slideLayouts/slideLayout3.xml" /><Relationship Id="rId5" Type="http://schemas.openxmlformats.org/officeDocument/2006/relationships/image" Target="../media/image24.jpg" /><Relationship Id="rId4" Type="http://schemas.openxmlformats.org/officeDocument/2006/relationships/image" Target="../media/image23.jpg" /></Relationships>
</file>

<file path=ppt/slides/_rels/slide12.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notesSlide" Target="../notesSlides/notesSlide12.xml" /><Relationship Id="rId1" Type="http://schemas.openxmlformats.org/officeDocument/2006/relationships/slideLayout" Target="../slideLayouts/slideLayout3.xml" /><Relationship Id="rId4" Type="http://schemas.openxmlformats.org/officeDocument/2006/relationships/image" Target="../media/image26.jpg" /></Relationships>
</file>

<file path=ppt/slides/_rels/slide13.xml.rels><?xml version="1.0" encoding="UTF-8" standalone="yes"?>
<Relationships xmlns="http://schemas.openxmlformats.org/package/2006/relationships"><Relationship Id="rId3" Type="http://schemas.openxmlformats.org/officeDocument/2006/relationships/image" Target="../media/image27.jpg" /><Relationship Id="rId2" Type="http://schemas.openxmlformats.org/officeDocument/2006/relationships/notesSlide" Target="../notesSlides/notesSlide13.xml" /><Relationship Id="rId1" Type="http://schemas.openxmlformats.org/officeDocument/2006/relationships/slideLayout" Target="../slideLayouts/slideLayout3.xml" /><Relationship Id="rId4" Type="http://schemas.openxmlformats.org/officeDocument/2006/relationships/image" Target="../media/image28.jpg"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3.xml" /><Relationship Id="rId1" Type="http://schemas.openxmlformats.org/officeDocument/2006/relationships/slideLayout" Target="../slideLayouts/slideLayout3.xml" /><Relationship Id="rId4" Type="http://schemas.openxmlformats.org/officeDocument/2006/relationships/image" Target="../media/image4.jpg" /></Relationships>
</file>

<file path=ppt/slides/_rels/slide4.xml.rels><?xml version="1.0" encoding="UTF-8" standalone="yes"?>
<Relationships xmlns="http://schemas.openxmlformats.org/package/2006/relationships"><Relationship Id="rId3" Type="http://schemas.openxmlformats.org/officeDocument/2006/relationships/image" Target="../media/image5.jpg" /><Relationship Id="rId7" Type="http://schemas.openxmlformats.org/officeDocument/2006/relationships/image" Target="../media/image9.jpg" /><Relationship Id="rId2" Type="http://schemas.openxmlformats.org/officeDocument/2006/relationships/notesSlide" Target="../notesSlides/notesSlide4.xml" /><Relationship Id="rId1" Type="http://schemas.openxmlformats.org/officeDocument/2006/relationships/slideLayout" Target="../slideLayouts/slideLayout3.xml" /><Relationship Id="rId6" Type="http://schemas.openxmlformats.org/officeDocument/2006/relationships/image" Target="../media/image8.jpg" /><Relationship Id="rId5" Type="http://schemas.openxmlformats.org/officeDocument/2006/relationships/image" Target="../media/image7.jpg" /><Relationship Id="rId4" Type="http://schemas.openxmlformats.org/officeDocument/2006/relationships/image" Target="../media/image6.jpg" /></Relationships>
</file>

<file path=ppt/slides/_rels/slide5.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5.xml" /><Relationship Id="rId1" Type="http://schemas.openxmlformats.org/officeDocument/2006/relationships/slideLayout" Target="../slideLayouts/slideLayout3.xml" /><Relationship Id="rId5" Type="http://schemas.openxmlformats.org/officeDocument/2006/relationships/image" Target="../media/image12.jpg" /><Relationship Id="rId4" Type="http://schemas.openxmlformats.org/officeDocument/2006/relationships/image" Target="../media/image11.jp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7.xml" /><Relationship Id="rId1" Type="http://schemas.openxmlformats.org/officeDocument/2006/relationships/slideLayout" Target="../slideLayouts/slideLayout3.xml" /><Relationship Id="rId4" Type="http://schemas.openxmlformats.org/officeDocument/2006/relationships/image" Target="../media/image14.jpg" /></Relationships>
</file>

<file path=ppt/slides/_rels/slide8.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8.xml" /><Relationship Id="rId1" Type="http://schemas.openxmlformats.org/officeDocument/2006/relationships/slideLayout" Target="../slideLayouts/slideLayout3.xml" /><Relationship Id="rId4" Type="http://schemas.openxmlformats.org/officeDocument/2006/relationships/image" Target="../media/image16.jpg" /></Relationships>
</file>

<file path=ppt/slides/_rels/slide9.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notesSlide" Target="../notesSlides/notesSlide9.xml" /><Relationship Id="rId1" Type="http://schemas.openxmlformats.org/officeDocument/2006/relationships/slideLayout" Target="../slideLayouts/slideLayout3.xml" /><Relationship Id="rId5" Type="http://schemas.openxmlformats.org/officeDocument/2006/relationships/image" Target="../media/image19.jpg" /><Relationship Id="rId4" Type="http://schemas.openxmlformats.org/officeDocument/2006/relationships/image" Target="../media/image18.jp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338675"/>
            <a:ext cx="7730700" cy="23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4000" dirty="0">
                <a:solidFill>
                  <a:srgbClr val="0000FF"/>
                </a:solidFill>
              </a:rPr>
              <a:t>Лекція на тему:</a:t>
            </a:r>
            <a:endParaRPr sz="4000" dirty="0">
              <a:solidFill>
                <a:srgbClr val="0000FF"/>
              </a:solidFill>
            </a:endParaRPr>
          </a:p>
          <a:p>
            <a:pPr marL="0" lvl="0" indent="0" algn="ctr" rtl="0">
              <a:spcBef>
                <a:spcPts val="0"/>
              </a:spcBef>
              <a:spcAft>
                <a:spcPts val="0"/>
              </a:spcAft>
              <a:buNone/>
            </a:pPr>
            <a:r>
              <a:rPr lang="ru" sz="4000" dirty="0">
                <a:solidFill>
                  <a:srgbClr val="0000FF"/>
                </a:solidFill>
              </a:rPr>
              <a:t>“</a:t>
            </a:r>
            <a:r>
              <a:rPr lang="ru" sz="4000" dirty="0">
                <a:solidFill>
                  <a:srgbClr val="0000FF"/>
                </a:solidFill>
                <a:latin typeface="Times New Roman"/>
                <a:ea typeface="Times New Roman"/>
                <a:cs typeface="Times New Roman"/>
                <a:sym typeface="Times New Roman"/>
              </a:rPr>
              <a:t>Наука: перші кроки та можливості для молодого вченого</a:t>
            </a:r>
            <a:r>
              <a:rPr lang="ru" sz="4000" dirty="0">
                <a:solidFill>
                  <a:srgbClr val="0000FF"/>
                </a:solidFill>
              </a:rPr>
              <a:t>”</a:t>
            </a:r>
            <a:endParaRPr sz="4000" dirty="0">
              <a:solidFill>
                <a:srgbClr val="0000FF"/>
              </a:solidFill>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dirty="0"/>
              <a:t>Лектор: Дмитро Кузьмін</a:t>
            </a:r>
            <a:endParaRPr dirty="0"/>
          </a:p>
          <a:p>
            <a:pPr marL="0" lvl="0" indent="0" algn="l" rtl="0">
              <a:spcBef>
                <a:spcPts val="0"/>
              </a:spcBef>
              <a:spcAft>
                <a:spcPts val="0"/>
              </a:spcAft>
              <a:buNone/>
            </a:pPr>
            <a:endParaRPr dirty="0"/>
          </a:p>
        </p:txBody>
      </p:sp>
      <p:pic>
        <p:nvPicPr>
          <p:cNvPr id="279" name="Google Shape;279;p13"/>
          <p:cNvPicPr preferRelativeResize="0"/>
          <p:nvPr/>
        </p:nvPicPr>
        <p:blipFill>
          <a:blip r:embed="rId3">
            <a:alphaModFix/>
          </a:blip>
          <a:stretch>
            <a:fillRect/>
          </a:stretch>
        </p:blipFill>
        <p:spPr>
          <a:xfrm>
            <a:off x="7200900" y="2645675"/>
            <a:ext cx="1546226" cy="2126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1"/>
        <p:cNvGrpSpPr/>
        <p:nvPr/>
      </p:nvGrpSpPr>
      <p:grpSpPr>
        <a:xfrm>
          <a:off x="0" y="0"/>
          <a:ext cx="0" cy="0"/>
          <a:chOff x="0" y="0"/>
          <a:chExt cx="0" cy="0"/>
        </a:xfrm>
      </p:grpSpPr>
      <p:sp>
        <p:nvSpPr>
          <p:cNvPr id="352" name="Google Shape;352;p22"/>
          <p:cNvSpPr txBox="1">
            <a:spLocks noGrp="1"/>
          </p:cNvSpPr>
          <p:nvPr>
            <p:ph type="title"/>
          </p:nvPr>
        </p:nvSpPr>
        <p:spPr>
          <a:xfrm>
            <a:off x="1303800" y="598575"/>
            <a:ext cx="7030500" cy="8789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800" dirty="0">
                <a:solidFill>
                  <a:srgbClr val="0000FF"/>
                </a:solidFill>
              </a:rPr>
              <a:t>Середньовіччя характерне тим, що світогляд (в тому числі і науковий) формується християнськими догмами</a:t>
            </a:r>
            <a:r>
              <a:rPr lang="ru" sz="2020" dirty="0">
                <a:solidFill>
                  <a:srgbClr val="0000FF"/>
                </a:solidFill>
              </a:rPr>
              <a:t>. </a:t>
            </a:r>
            <a:endParaRPr sz="1620" dirty="0">
              <a:solidFill>
                <a:srgbClr val="0000FF"/>
              </a:solidFill>
            </a:endParaRPr>
          </a:p>
        </p:txBody>
      </p:sp>
      <p:sp>
        <p:nvSpPr>
          <p:cNvPr id="353" name="Google Shape;353;p22"/>
          <p:cNvSpPr txBox="1">
            <a:spLocks noGrp="1"/>
          </p:cNvSpPr>
          <p:nvPr>
            <p:ph type="body" idx="1"/>
          </p:nvPr>
        </p:nvSpPr>
        <p:spPr>
          <a:xfrm>
            <a:off x="803150" y="1386525"/>
            <a:ext cx="6356700" cy="33522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ru" dirty="0">
                <a:solidFill>
                  <a:srgbClr val="000000"/>
                </a:solidFill>
              </a:rPr>
              <a:t>На зорі Середньовіччя блаженний Аврелій Августин (354-430 рр.) сприйняв і християнськи переосмислив платонівську теорію (так звану традицію), що привело до виникнення християнського платонізму, або августиніанства. Його вплив на західну культуру був колосальним. А.Августин створив великий масив по питаннях теології, психології, етики, естетики, соціальним та політичним питанням. Але головне досягнення А.Августина – відкриття для європейської свідомості поняття унікальності людської особистості.</a:t>
            </a:r>
            <a:endParaRPr dirty="0">
              <a:solidFill>
                <a:srgbClr val="000000"/>
              </a:solidFill>
            </a:endParaRPr>
          </a:p>
          <a:p>
            <a:pPr marL="0" lvl="0" indent="0" algn="just" rtl="0">
              <a:spcBef>
                <a:spcPts val="1200"/>
              </a:spcBef>
              <a:spcAft>
                <a:spcPts val="1200"/>
              </a:spcAft>
              <a:buNone/>
            </a:pPr>
            <a:r>
              <a:rPr lang="ru" dirty="0">
                <a:solidFill>
                  <a:srgbClr val="000000"/>
                </a:solidFill>
              </a:rPr>
              <a:t>Фома Аквінський (1225-1274 рр.) здійснює раціоналістичний синтез католицького світогляду з поглядами Арістотеля. Середньовічні університети важливі тим, що в них були вироблені базові орієнтири Європейської освіти, які збереглися до наших днів. Такі поняття як лекції, екзамени, диспути, університетські посади (ректор, декан), вчені звання (професор, приват-доцент, магістр), дисертації, практика поділу наукових текстів на глави та підглави прийшли до нас із середньовічних університетів. Так утворився цілий прошарок університетських інтелектуалів із своїми традиціями та стилем життя</a:t>
            </a:r>
            <a:endParaRPr dirty="0">
              <a:solidFill>
                <a:srgbClr val="000000"/>
              </a:solidFill>
            </a:endParaRPr>
          </a:p>
        </p:txBody>
      </p:sp>
      <p:pic>
        <p:nvPicPr>
          <p:cNvPr id="354" name="Google Shape;354;p22"/>
          <p:cNvPicPr preferRelativeResize="0"/>
          <p:nvPr/>
        </p:nvPicPr>
        <p:blipFill>
          <a:blip r:embed="rId3">
            <a:alphaModFix/>
          </a:blip>
          <a:stretch>
            <a:fillRect/>
          </a:stretch>
        </p:blipFill>
        <p:spPr>
          <a:xfrm>
            <a:off x="7216225" y="1386525"/>
            <a:ext cx="1679350" cy="1679000"/>
          </a:xfrm>
          <a:prstGeom prst="rect">
            <a:avLst/>
          </a:prstGeom>
          <a:noFill/>
          <a:ln>
            <a:noFill/>
          </a:ln>
        </p:spPr>
      </p:pic>
      <p:pic>
        <p:nvPicPr>
          <p:cNvPr id="355" name="Google Shape;355;p22"/>
          <p:cNvPicPr preferRelativeResize="0"/>
          <p:nvPr/>
        </p:nvPicPr>
        <p:blipFill>
          <a:blip r:embed="rId4">
            <a:alphaModFix/>
          </a:blip>
          <a:stretch>
            <a:fillRect/>
          </a:stretch>
        </p:blipFill>
        <p:spPr>
          <a:xfrm>
            <a:off x="7216225" y="3065525"/>
            <a:ext cx="1679350" cy="1789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520">
                <a:solidFill>
                  <a:srgbClr val="0000FF"/>
                </a:solidFill>
              </a:rPr>
              <a:t>Початком періоду наукової революції в Європі вважають період Відродження, або Італійський Ренесанс XV-XVI ст., який став яскравою подією європейської культури. Це був період інтенсивного становлення гуманітарних наук. </a:t>
            </a:r>
            <a:endParaRPr sz="1520">
              <a:solidFill>
                <a:srgbClr val="0000FF"/>
              </a:solidFill>
            </a:endParaRPr>
          </a:p>
        </p:txBody>
      </p:sp>
      <p:sp>
        <p:nvSpPr>
          <p:cNvPr id="361" name="Google Shape;361;p23"/>
          <p:cNvSpPr txBox="1">
            <a:spLocks noGrp="1"/>
          </p:cNvSpPr>
          <p:nvPr>
            <p:ph type="body" idx="1"/>
          </p:nvPr>
        </p:nvSpPr>
        <p:spPr>
          <a:xfrm>
            <a:off x="2276875" y="1831075"/>
            <a:ext cx="6174000" cy="28719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ru" b="1">
                <a:solidFill>
                  <a:srgbClr val="000000"/>
                </a:solidFill>
              </a:rPr>
              <a:t>Натурфілософія Ренесансу характеризується сплавом різних підходів та традицій, зокрема деяких таємних вчень, містицизму, астрології, алхімії, неоплатонізму, аристотелізму і т.д. Прикладом такого вченого і діяча Ренесансу є Леонардо да Вінчі (1452-1519 рр.).</a:t>
            </a:r>
            <a:endParaRPr b="1">
              <a:solidFill>
                <a:srgbClr val="000000"/>
              </a:solidFill>
            </a:endParaRPr>
          </a:p>
          <a:p>
            <a:pPr marL="0" lvl="0" indent="0" algn="just" rtl="0">
              <a:spcBef>
                <a:spcPts val="1200"/>
              </a:spcBef>
              <a:spcAft>
                <a:spcPts val="0"/>
              </a:spcAft>
              <a:buNone/>
            </a:pPr>
            <a:r>
              <a:rPr lang="ru" b="1">
                <a:solidFill>
                  <a:srgbClr val="000000"/>
                </a:solidFill>
              </a:rPr>
              <a:t>Наукова революція XVI-XVII ст. займає період у 140 років. Починається з 1543 р. публікацією роботи Н.Коперніка «Про обертання небесних сфер» і закінчується 1687 р. публікацією роботи Ісаака Ньютона «Математичні начала натуральної філософії». </a:t>
            </a:r>
            <a:endParaRPr b="1">
              <a:solidFill>
                <a:srgbClr val="000000"/>
              </a:solidFill>
            </a:endParaRPr>
          </a:p>
          <a:p>
            <a:pPr marL="0" lvl="0" indent="0" algn="just" rtl="0">
              <a:spcBef>
                <a:spcPts val="1200"/>
              </a:spcBef>
              <a:spcAft>
                <a:spcPts val="1200"/>
              </a:spcAft>
              <a:buNone/>
            </a:pPr>
            <a:r>
              <a:rPr lang="ru" b="1">
                <a:solidFill>
                  <a:srgbClr val="000000"/>
                </a:solidFill>
              </a:rPr>
              <a:t>В цей час проходить відказ від арістотелівсько-схоластичної методології в науці і йде становлення нової науково-методологічної системи</a:t>
            </a:r>
            <a:endParaRPr b="1">
              <a:solidFill>
                <a:srgbClr val="000000"/>
              </a:solidFill>
            </a:endParaRPr>
          </a:p>
        </p:txBody>
      </p:sp>
      <p:pic>
        <p:nvPicPr>
          <p:cNvPr id="362" name="Google Shape;362;p23"/>
          <p:cNvPicPr preferRelativeResize="0"/>
          <p:nvPr/>
        </p:nvPicPr>
        <p:blipFill>
          <a:blip r:embed="rId3">
            <a:alphaModFix/>
          </a:blip>
          <a:stretch>
            <a:fillRect/>
          </a:stretch>
        </p:blipFill>
        <p:spPr>
          <a:xfrm>
            <a:off x="836675" y="2674625"/>
            <a:ext cx="1352725" cy="960125"/>
          </a:xfrm>
          <a:prstGeom prst="rect">
            <a:avLst/>
          </a:prstGeom>
          <a:noFill/>
          <a:ln>
            <a:noFill/>
          </a:ln>
        </p:spPr>
      </p:pic>
      <p:pic>
        <p:nvPicPr>
          <p:cNvPr id="363" name="Google Shape;363;p23"/>
          <p:cNvPicPr preferRelativeResize="0"/>
          <p:nvPr/>
        </p:nvPicPr>
        <p:blipFill>
          <a:blip r:embed="rId4">
            <a:alphaModFix/>
          </a:blip>
          <a:stretch>
            <a:fillRect/>
          </a:stretch>
        </p:blipFill>
        <p:spPr>
          <a:xfrm>
            <a:off x="836675" y="1629875"/>
            <a:ext cx="1352725" cy="1044750"/>
          </a:xfrm>
          <a:prstGeom prst="rect">
            <a:avLst/>
          </a:prstGeom>
          <a:noFill/>
          <a:ln>
            <a:noFill/>
          </a:ln>
        </p:spPr>
      </p:pic>
      <p:pic>
        <p:nvPicPr>
          <p:cNvPr id="364" name="Google Shape;364;p23"/>
          <p:cNvPicPr preferRelativeResize="0"/>
          <p:nvPr/>
        </p:nvPicPr>
        <p:blipFill>
          <a:blip r:embed="rId5">
            <a:alphaModFix/>
          </a:blip>
          <a:stretch>
            <a:fillRect/>
          </a:stretch>
        </p:blipFill>
        <p:spPr>
          <a:xfrm>
            <a:off x="797225" y="3634750"/>
            <a:ext cx="1392175" cy="1227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8"/>
        <p:cNvGrpSpPr/>
        <p:nvPr/>
      </p:nvGrpSpPr>
      <p:grpSpPr>
        <a:xfrm>
          <a:off x="0" y="0"/>
          <a:ext cx="0" cy="0"/>
          <a:chOff x="0" y="0"/>
          <a:chExt cx="0" cy="0"/>
        </a:xfrm>
      </p:grpSpPr>
      <p:sp>
        <p:nvSpPr>
          <p:cNvPr id="369" name="Google Shape;369;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2020">
                <a:solidFill>
                  <a:srgbClr val="0000FF"/>
                </a:solidFill>
              </a:rPr>
              <a:t>Період класичної науки охоплює XVIII-XIX ст. Він характеризується утвердженням нових наукових ідей в різних галузях наук</a:t>
            </a:r>
            <a:endParaRPr sz="2020">
              <a:solidFill>
                <a:srgbClr val="0000FF"/>
              </a:solidFill>
            </a:endParaRPr>
          </a:p>
        </p:txBody>
      </p:sp>
      <p:sp>
        <p:nvSpPr>
          <p:cNvPr id="370" name="Google Shape;370;p24"/>
          <p:cNvSpPr txBox="1">
            <a:spLocks noGrp="1"/>
          </p:cNvSpPr>
          <p:nvPr>
            <p:ph type="body" idx="1"/>
          </p:nvPr>
        </p:nvSpPr>
        <p:spPr>
          <a:xfrm>
            <a:off x="1303800" y="1741925"/>
            <a:ext cx="5547300" cy="27897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SzPts val="770"/>
              <a:buNone/>
            </a:pPr>
            <a:r>
              <a:rPr lang="ru" sz="910" b="1">
                <a:solidFill>
                  <a:srgbClr val="000000"/>
                </a:solidFill>
              </a:rPr>
              <a:t>У XVIII ст. механіка отримала уніфікований вигляд на основі математичного аналізу. Заслуга в цьому таких вчених як Л.Ейлера, Д.Аламбера, Лагранжа. Вершиною філософської думки являється діяльність Еммануїла Канта, який розробив критичний метод в філософії і на основі якого створив фундаментальну теорію розуму, яка діє в різних областях науки, етиці, естетиці та ін.</a:t>
            </a:r>
            <a:endParaRPr sz="910" b="1">
              <a:solidFill>
                <a:srgbClr val="000000"/>
              </a:solidFill>
            </a:endParaRPr>
          </a:p>
          <a:p>
            <a:pPr marL="0" lvl="0" indent="0" algn="just" rtl="0">
              <a:lnSpc>
                <a:spcPct val="95000"/>
              </a:lnSpc>
              <a:spcBef>
                <a:spcPts val="1200"/>
              </a:spcBef>
              <a:spcAft>
                <a:spcPts val="0"/>
              </a:spcAft>
              <a:buSzPts val="770"/>
              <a:buNone/>
            </a:pPr>
            <a:r>
              <a:rPr lang="ru" sz="910" b="1">
                <a:solidFill>
                  <a:srgbClr val="000000"/>
                </a:solidFill>
              </a:rPr>
              <a:t>У ХІХ ст. досягли свого розвитку такі науки як хімія (атомістика Д.Дальтона, роботи Л.Лавуазьє), біологія (еволюційна теорія Ч.Дарвіна), фізика (Д.Джоуль, Г.Гельмгольц), медицина (Л.Пастер). </a:t>
            </a:r>
            <a:endParaRPr sz="910" b="1">
              <a:solidFill>
                <a:srgbClr val="000000"/>
              </a:solidFill>
            </a:endParaRPr>
          </a:p>
          <a:p>
            <a:pPr marL="0" lvl="0" indent="0" algn="just" rtl="0">
              <a:lnSpc>
                <a:spcPct val="95000"/>
              </a:lnSpc>
              <a:spcBef>
                <a:spcPts val="1200"/>
              </a:spcBef>
              <a:spcAft>
                <a:spcPts val="0"/>
              </a:spcAft>
              <a:buSzPts val="770"/>
              <a:buNone/>
            </a:pPr>
            <a:r>
              <a:rPr lang="ru" sz="910" b="1">
                <a:solidFill>
                  <a:srgbClr val="000000"/>
                </a:solidFill>
              </a:rPr>
              <a:t>В фізиці в цей період розробляються концепції термодинаміки, електродинаміки, оптики. Фізика залишається авангардом та зразком наукової діяльності для інших наук. Але базою, що об’єднує всі теорії та наукові пошуки фізики є механіка, яка служить універсальним засобом і стандартом як для розуміння та пояснення емпіричних феноменів фізичної науки, так і розробки теоретичних моделей. Н</a:t>
            </a:r>
            <a:endParaRPr sz="910" b="1">
              <a:solidFill>
                <a:srgbClr val="000000"/>
              </a:solidFill>
            </a:endParaRPr>
          </a:p>
          <a:p>
            <a:pPr marL="0" lvl="0" indent="0" algn="just" rtl="0">
              <a:lnSpc>
                <a:spcPct val="95000"/>
              </a:lnSpc>
              <a:spcBef>
                <a:spcPts val="1200"/>
              </a:spcBef>
              <a:spcAft>
                <a:spcPts val="1200"/>
              </a:spcAft>
              <a:buSzPts val="770"/>
              <a:buNone/>
            </a:pPr>
            <a:r>
              <a:rPr lang="ru" sz="910" b="1">
                <a:solidFill>
                  <a:srgbClr val="000000"/>
                </a:solidFill>
              </a:rPr>
              <a:t>В ХІХ ст. проходить виділення соціології як наукової дисципліни, що вивчає закони суспільного життя (О.Кант, Г.Спенсер та ін.). Пізніше як окрема наука виділяється психологія.</a:t>
            </a:r>
            <a:endParaRPr sz="910" b="1">
              <a:solidFill>
                <a:srgbClr val="000000"/>
              </a:solidFill>
            </a:endParaRPr>
          </a:p>
        </p:txBody>
      </p:sp>
      <p:pic>
        <p:nvPicPr>
          <p:cNvPr id="371" name="Google Shape;371;p24"/>
          <p:cNvPicPr preferRelativeResize="0"/>
          <p:nvPr/>
        </p:nvPicPr>
        <p:blipFill>
          <a:blip r:embed="rId3">
            <a:alphaModFix/>
          </a:blip>
          <a:stretch>
            <a:fillRect/>
          </a:stretch>
        </p:blipFill>
        <p:spPr>
          <a:xfrm>
            <a:off x="6851100" y="3052925"/>
            <a:ext cx="1776275" cy="1559400"/>
          </a:xfrm>
          <a:prstGeom prst="rect">
            <a:avLst/>
          </a:prstGeom>
          <a:noFill/>
          <a:ln>
            <a:noFill/>
          </a:ln>
        </p:spPr>
      </p:pic>
      <p:pic>
        <p:nvPicPr>
          <p:cNvPr id="372" name="Google Shape;372;p24"/>
          <p:cNvPicPr preferRelativeResize="0"/>
          <p:nvPr/>
        </p:nvPicPr>
        <p:blipFill>
          <a:blip r:embed="rId4">
            <a:alphaModFix/>
          </a:blip>
          <a:stretch>
            <a:fillRect/>
          </a:stretch>
        </p:blipFill>
        <p:spPr>
          <a:xfrm>
            <a:off x="6851100" y="1426500"/>
            <a:ext cx="1776275" cy="1626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6"/>
        <p:cNvGrpSpPr/>
        <p:nvPr/>
      </p:nvGrpSpPr>
      <p:grpSpPr>
        <a:xfrm>
          <a:off x="0" y="0"/>
          <a:ext cx="0" cy="0"/>
          <a:chOff x="0" y="0"/>
          <a:chExt cx="0" cy="0"/>
        </a:xfrm>
      </p:grpSpPr>
      <p:sp>
        <p:nvSpPr>
          <p:cNvPr id="377" name="Google Shape;377;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520">
                <a:solidFill>
                  <a:srgbClr val="0000FF"/>
                </a:solidFill>
              </a:rPr>
              <a:t>На рубежі ХІХ-ХХ ст. появились відкриття, які потрясли класичну науку, тобто механістичні уявлення, механістичні закони фізики. Ці відкриття були настільки великими, що їх почали називати Новою науковою революцією.</a:t>
            </a:r>
            <a:endParaRPr sz="1520">
              <a:solidFill>
                <a:srgbClr val="0000FF"/>
              </a:solidFill>
            </a:endParaRPr>
          </a:p>
        </p:txBody>
      </p:sp>
      <p:sp>
        <p:nvSpPr>
          <p:cNvPr id="378" name="Google Shape;378;p25"/>
          <p:cNvSpPr txBox="1">
            <a:spLocks noGrp="1"/>
          </p:cNvSpPr>
          <p:nvPr>
            <p:ph type="body" idx="1"/>
          </p:nvPr>
        </p:nvSpPr>
        <p:spPr>
          <a:xfrm>
            <a:off x="2606050" y="1597875"/>
            <a:ext cx="5728200" cy="2933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dirty="0">
                <a:solidFill>
                  <a:srgbClr val="222222"/>
                </a:solidFill>
              </a:rPr>
              <a:t>До цих відкрить належать: відкриття електрона, відкриття рентгенівських променів, відкриття радіоактивності та ін. Доказано складну будову атома. Для його опису виникає квантова теорія будови атома і появляється новий квантово-релятивістський напрямок в фізиці (М.Планк, Н.Бор, В.Гейзенберг) та теорія відносності А.Ейнштейна. </a:t>
            </a:r>
            <a:endParaRPr dirty="0">
              <a:solidFill>
                <a:srgbClr val="222222"/>
              </a:solidFill>
            </a:endParaRPr>
          </a:p>
          <a:p>
            <a:pPr marL="0" lvl="0" indent="0" algn="just" rtl="0">
              <a:spcBef>
                <a:spcPts val="1200"/>
              </a:spcBef>
              <a:spcAft>
                <a:spcPts val="1200"/>
              </a:spcAft>
              <a:buNone/>
            </a:pPr>
            <a:r>
              <a:rPr lang="ru" dirty="0">
                <a:solidFill>
                  <a:srgbClr val="222222"/>
                </a:solidFill>
              </a:rPr>
              <a:t>Теорія відносності відкинула класичну концепцію абсолютного простору та часу, виявила зв’язок часових та просторових характеристик з фундаментальними властивостями самої матерії. Квантова фізика показала корпускулярно-хвильовий дуалізм процесів у мікросвіті на противагу континуалістичним уявам про фізичну взаємодію у макросвіті.</a:t>
            </a:r>
            <a:endParaRPr dirty="0">
              <a:solidFill>
                <a:srgbClr val="222222"/>
              </a:solidFill>
            </a:endParaRPr>
          </a:p>
        </p:txBody>
      </p:sp>
      <p:pic>
        <p:nvPicPr>
          <p:cNvPr id="379" name="Google Shape;379;p25"/>
          <p:cNvPicPr preferRelativeResize="0"/>
          <p:nvPr/>
        </p:nvPicPr>
        <p:blipFill>
          <a:blip r:embed="rId3">
            <a:alphaModFix/>
          </a:blip>
          <a:stretch>
            <a:fillRect/>
          </a:stretch>
        </p:blipFill>
        <p:spPr>
          <a:xfrm>
            <a:off x="713225" y="3264400"/>
            <a:ext cx="1748800" cy="1522475"/>
          </a:xfrm>
          <a:prstGeom prst="rect">
            <a:avLst/>
          </a:prstGeom>
          <a:noFill/>
          <a:ln>
            <a:noFill/>
          </a:ln>
        </p:spPr>
      </p:pic>
      <p:pic>
        <p:nvPicPr>
          <p:cNvPr id="380" name="Google Shape;380;p25"/>
          <p:cNvPicPr preferRelativeResize="0"/>
          <p:nvPr/>
        </p:nvPicPr>
        <p:blipFill>
          <a:blip r:embed="rId4">
            <a:alphaModFix/>
          </a:blip>
          <a:stretch>
            <a:fillRect/>
          </a:stretch>
        </p:blipFill>
        <p:spPr>
          <a:xfrm>
            <a:off x="713225" y="1659241"/>
            <a:ext cx="1748800" cy="16051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720"/>
              <a:t>В цілому постнекласичний розвиток науки характеризується розумінням складності досліджуваних об’єктів, обмеженості наших інтелектуальних та технічних засобів. Тому у наукові дослідження входить не тільки пізнавальний аспект, але і аспект цінності. Це виражається, наприклад, у проведенні соціально-гуманітарних, екологічних експертиз багатьох наукових тем та програм, які оцінюють масштаби впливу наукових розробок на суспільство та довкілля.</a:t>
            </a:r>
            <a:endParaRPr sz="1720"/>
          </a:p>
        </p:txBody>
      </p:sp>
      <p:sp>
        <p:nvSpPr>
          <p:cNvPr id="386" name="Google Shape;386;p26"/>
          <p:cNvSpPr txBox="1">
            <a:spLocks noGrp="1"/>
          </p:cNvSpPr>
          <p:nvPr>
            <p:ph type="body" idx="1"/>
          </p:nvPr>
        </p:nvSpPr>
        <p:spPr>
          <a:xfrm>
            <a:off x="1303800" y="3065525"/>
            <a:ext cx="7030500" cy="14661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ru" sz="2500"/>
              <a:t>ДЯКУЮ ЗА УВАГУ!</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a:solidFill>
                  <a:srgbClr val="20124D"/>
                </a:solidFill>
              </a:rPr>
              <a:t>Поняття терміну наука</a:t>
            </a:r>
            <a:endParaRPr>
              <a:solidFill>
                <a:srgbClr val="20124D"/>
              </a:solidFill>
            </a:endParaRPr>
          </a:p>
        </p:txBody>
      </p:sp>
      <p:sp>
        <p:nvSpPr>
          <p:cNvPr id="285" name="Google Shape;285;p1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1200"/>
              </a:spcAft>
              <a:buNone/>
            </a:pPr>
            <a:r>
              <a:rPr lang="ru" sz="1700" b="1">
                <a:solidFill>
                  <a:srgbClr val="222222"/>
                </a:solidFill>
              </a:rPr>
              <a:t>Наука - сфера діяльності людини, спрямована на отримання (вироблення і систематизацію у вигляді теорій, гіпотез, законів природи або суспільства тощо) нових знань про навколишній світ. Основою науки є збирання, оновлення, систематизація, критичний аналіз фактів, синтез нових знань або узагальнень, що описують досліджувані природні або суспільні явища та (або) дозволяють будувати причинно-наслідкові зв'язки між явищами і прогнозувати їх перебіг.</a:t>
            </a:r>
            <a:endParaRPr sz="1700" b="1">
              <a:solidFill>
                <a:srgbClr val="222222"/>
              </a:solidFill>
            </a:endParaRPr>
          </a:p>
        </p:txBody>
      </p:sp>
      <p:pic>
        <p:nvPicPr>
          <p:cNvPr id="286" name="Google Shape;286;p14"/>
          <p:cNvPicPr preferRelativeResize="0"/>
          <p:nvPr/>
        </p:nvPicPr>
        <p:blipFill>
          <a:blip r:embed="rId3">
            <a:alphaModFix/>
          </a:blip>
          <a:stretch>
            <a:fillRect/>
          </a:stretch>
        </p:blipFill>
        <p:spPr>
          <a:xfrm>
            <a:off x="811275" y="161413"/>
            <a:ext cx="2089626" cy="187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460750" y="550575"/>
            <a:ext cx="6803100" cy="99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solidFill>
                  <a:srgbClr val="0000FF"/>
                </a:solidFill>
              </a:rPr>
              <a:t>Філософські підходи до визначення терміну наука</a:t>
            </a:r>
            <a:endParaRPr>
              <a:solidFill>
                <a:srgbClr val="0000FF"/>
              </a:solidFill>
            </a:endParaRPr>
          </a:p>
        </p:txBody>
      </p:sp>
      <p:sp>
        <p:nvSpPr>
          <p:cNvPr id="292" name="Google Shape;292;p15"/>
          <p:cNvSpPr txBox="1">
            <a:spLocks noGrp="1"/>
          </p:cNvSpPr>
          <p:nvPr>
            <p:ph type="body" idx="1"/>
          </p:nvPr>
        </p:nvSpPr>
        <p:spPr>
          <a:xfrm>
            <a:off x="3422150" y="1990050"/>
            <a:ext cx="49122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rgbClr val="000000"/>
              </a:buClr>
              <a:buSzPts val="1300"/>
              <a:buAutoNum type="arabicPeriod"/>
            </a:pPr>
            <a:r>
              <a:rPr lang="ru">
                <a:solidFill>
                  <a:srgbClr val="000000"/>
                </a:solidFill>
              </a:rPr>
              <a:t>Арістотель.  Він виділяв науку як особливу форму знання задля самого знання і вважав, що одержання таких знань є вищою метою людської діяльності. </a:t>
            </a:r>
            <a:endParaRPr>
              <a:solidFill>
                <a:srgbClr val="000000"/>
              </a:solidFill>
            </a:endParaRPr>
          </a:p>
          <a:p>
            <a:pPr marL="0" lvl="0" indent="0" algn="l" rtl="0">
              <a:spcBef>
                <a:spcPts val="1200"/>
              </a:spcBef>
              <a:spcAft>
                <a:spcPts val="0"/>
              </a:spcAft>
              <a:buNone/>
            </a:pPr>
            <a:endParaRPr/>
          </a:p>
          <a:p>
            <a:pPr marL="0" lvl="0" indent="0" algn="l" rtl="0">
              <a:spcBef>
                <a:spcPts val="1200"/>
              </a:spcBef>
              <a:spcAft>
                <a:spcPts val="0"/>
              </a:spcAft>
              <a:buNone/>
            </a:pPr>
            <a:endParaRPr>
              <a:solidFill>
                <a:srgbClr val="000000"/>
              </a:solidFill>
            </a:endParaRPr>
          </a:p>
          <a:p>
            <a:pPr marL="457200" lvl="0" indent="-311150" algn="l" rtl="0">
              <a:spcBef>
                <a:spcPts val="1200"/>
              </a:spcBef>
              <a:spcAft>
                <a:spcPts val="0"/>
              </a:spcAft>
              <a:buSzPts val="1300"/>
              <a:buAutoNum type="arabicPeriod"/>
            </a:pPr>
            <a:r>
              <a:rPr lang="ru">
                <a:solidFill>
                  <a:srgbClr val="000000"/>
                </a:solidFill>
              </a:rPr>
              <a:t>Ф.Бекон. Наука є історичним продуктом людської діяльності.</a:t>
            </a:r>
            <a:r>
              <a:rPr lang="ru"/>
              <a:t> </a:t>
            </a:r>
            <a:endParaRPr/>
          </a:p>
        </p:txBody>
      </p:sp>
      <p:pic>
        <p:nvPicPr>
          <p:cNvPr id="293" name="Google Shape;293;p15"/>
          <p:cNvPicPr preferRelativeResize="0"/>
          <p:nvPr/>
        </p:nvPicPr>
        <p:blipFill>
          <a:blip r:embed="rId3">
            <a:alphaModFix/>
          </a:blip>
          <a:stretch>
            <a:fillRect/>
          </a:stretch>
        </p:blipFill>
        <p:spPr>
          <a:xfrm>
            <a:off x="1495050" y="1549875"/>
            <a:ext cx="1975099" cy="1817399"/>
          </a:xfrm>
          <a:prstGeom prst="rect">
            <a:avLst/>
          </a:prstGeom>
          <a:noFill/>
          <a:ln>
            <a:noFill/>
          </a:ln>
        </p:spPr>
      </p:pic>
      <p:pic>
        <p:nvPicPr>
          <p:cNvPr id="294" name="Google Shape;294;p15"/>
          <p:cNvPicPr preferRelativeResize="0"/>
          <p:nvPr/>
        </p:nvPicPr>
        <p:blipFill>
          <a:blip r:embed="rId4">
            <a:alphaModFix/>
          </a:blip>
          <a:stretch>
            <a:fillRect/>
          </a:stretch>
        </p:blipFill>
        <p:spPr>
          <a:xfrm>
            <a:off x="1495050" y="3367275"/>
            <a:ext cx="1975100" cy="1591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1719798" y="598575"/>
            <a:ext cx="6208001" cy="99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600" dirty="0">
                <a:solidFill>
                  <a:srgbClr val="0000FF"/>
                </a:solidFill>
              </a:rPr>
              <a:t>Наукові знання зародились із появою «homo sapiens» - людини розумної. Вони виникали не випадково. Існували (та і зараз існують) причини виникнення науки.</a:t>
            </a:r>
            <a:endParaRPr sz="1600" dirty="0">
              <a:solidFill>
                <a:srgbClr val="0000FF"/>
              </a:solidFill>
            </a:endParaRPr>
          </a:p>
        </p:txBody>
      </p:sp>
      <p:sp>
        <p:nvSpPr>
          <p:cNvPr id="300" name="Google Shape;300;p16"/>
          <p:cNvSpPr txBox="1">
            <a:spLocks noGrp="1"/>
          </p:cNvSpPr>
          <p:nvPr>
            <p:ph type="body" idx="1"/>
          </p:nvPr>
        </p:nvSpPr>
        <p:spPr>
          <a:xfrm>
            <a:off x="3332975" y="1633425"/>
            <a:ext cx="2715900" cy="451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1400" dirty="0">
                <a:solidFill>
                  <a:srgbClr val="000000"/>
                </a:solidFill>
              </a:rPr>
              <a:t>Такими причинами є:</a:t>
            </a:r>
            <a:endParaRPr sz="1400" dirty="0">
              <a:solidFill>
                <a:srgbClr val="000000"/>
              </a:solidFill>
            </a:endParaRPr>
          </a:p>
        </p:txBody>
      </p:sp>
      <p:sp>
        <p:nvSpPr>
          <p:cNvPr id="301" name="Google Shape;301;p16"/>
          <p:cNvSpPr txBox="1"/>
          <p:nvPr/>
        </p:nvSpPr>
        <p:spPr>
          <a:xfrm>
            <a:off x="1572000" y="2120475"/>
            <a:ext cx="3000000" cy="2555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sz="1100" dirty="0"/>
              <a:t>1) Практичні потреби людей в першу чергу (добування їжі, виготовлення знарядь праці, одягу, будівництво житла, тощо). Ці потреби існували і продовжують існувати в людському суспільстві (первіснообщинному, рабовласницькому, феодальному, капіталістичному, соціалістичному). По мірі розвитку суспільства практичні потреби людей зростають, а їх задоволення вимагає нових речовин, нових технологій виробництва як промислового, так і сільськогосподарського. Дати це людям можуть лише наукові знання.</a:t>
            </a:r>
            <a:endParaRPr sz="1100" dirty="0"/>
          </a:p>
        </p:txBody>
      </p:sp>
      <p:sp>
        <p:nvSpPr>
          <p:cNvPr id="302" name="Google Shape;302;p16"/>
          <p:cNvSpPr txBox="1"/>
          <p:nvPr/>
        </p:nvSpPr>
        <p:spPr>
          <a:xfrm>
            <a:off x="5074925" y="2160375"/>
            <a:ext cx="2609100" cy="1708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sz="1100"/>
              <a:t>2). Гносеологічні потреби людей (потреба задоволення власної цікавості). Про ці потреби прекрасно сказав Арістотель у своїй знаменитій «Метафізиці»: «отримання знань починається із здивування – воно як іскра запалює вогонь в грудях тих, хто намагається розкрити сокровенні таємниці Космосу, Природи, Буття».</a:t>
            </a:r>
            <a:endParaRPr sz="1100"/>
          </a:p>
        </p:txBody>
      </p:sp>
      <p:pic>
        <p:nvPicPr>
          <p:cNvPr id="303" name="Google Shape;303;p16"/>
          <p:cNvPicPr preferRelativeResize="0"/>
          <p:nvPr/>
        </p:nvPicPr>
        <p:blipFill>
          <a:blip r:embed="rId3">
            <a:alphaModFix/>
          </a:blip>
          <a:stretch>
            <a:fillRect/>
          </a:stretch>
        </p:blipFill>
        <p:spPr>
          <a:xfrm>
            <a:off x="107625" y="1529325"/>
            <a:ext cx="1524576" cy="1117875"/>
          </a:xfrm>
          <a:prstGeom prst="rect">
            <a:avLst/>
          </a:prstGeom>
          <a:noFill/>
          <a:ln>
            <a:noFill/>
          </a:ln>
        </p:spPr>
      </p:pic>
      <p:pic>
        <p:nvPicPr>
          <p:cNvPr id="304" name="Google Shape;304;p16"/>
          <p:cNvPicPr preferRelativeResize="0"/>
          <p:nvPr/>
        </p:nvPicPr>
        <p:blipFill>
          <a:blip r:embed="rId4">
            <a:alphaModFix/>
          </a:blip>
          <a:stretch>
            <a:fillRect/>
          </a:stretch>
        </p:blipFill>
        <p:spPr>
          <a:xfrm>
            <a:off x="107625" y="2647200"/>
            <a:ext cx="1524575" cy="999300"/>
          </a:xfrm>
          <a:prstGeom prst="rect">
            <a:avLst/>
          </a:prstGeom>
          <a:noFill/>
          <a:ln>
            <a:noFill/>
          </a:ln>
        </p:spPr>
      </p:pic>
      <p:pic>
        <p:nvPicPr>
          <p:cNvPr id="305" name="Google Shape;305;p16"/>
          <p:cNvPicPr preferRelativeResize="0"/>
          <p:nvPr/>
        </p:nvPicPr>
        <p:blipFill>
          <a:blip r:embed="rId5">
            <a:alphaModFix/>
          </a:blip>
          <a:stretch>
            <a:fillRect/>
          </a:stretch>
        </p:blipFill>
        <p:spPr>
          <a:xfrm>
            <a:off x="107625" y="3645904"/>
            <a:ext cx="1524575" cy="1147846"/>
          </a:xfrm>
          <a:prstGeom prst="rect">
            <a:avLst/>
          </a:prstGeom>
          <a:noFill/>
          <a:ln>
            <a:noFill/>
          </a:ln>
        </p:spPr>
      </p:pic>
      <p:pic>
        <p:nvPicPr>
          <p:cNvPr id="306" name="Google Shape;306;p16"/>
          <p:cNvPicPr preferRelativeResize="0"/>
          <p:nvPr/>
        </p:nvPicPr>
        <p:blipFill>
          <a:blip r:embed="rId6">
            <a:alphaModFix/>
          </a:blip>
          <a:stretch>
            <a:fillRect/>
          </a:stretch>
        </p:blipFill>
        <p:spPr>
          <a:xfrm>
            <a:off x="6981439" y="3771925"/>
            <a:ext cx="1724736" cy="1147850"/>
          </a:xfrm>
          <a:prstGeom prst="rect">
            <a:avLst/>
          </a:prstGeom>
          <a:noFill/>
          <a:ln>
            <a:noFill/>
          </a:ln>
        </p:spPr>
      </p:pic>
      <p:pic>
        <p:nvPicPr>
          <p:cNvPr id="307" name="Google Shape;307;p16"/>
          <p:cNvPicPr preferRelativeResize="0"/>
          <p:nvPr/>
        </p:nvPicPr>
        <p:blipFill>
          <a:blip r:embed="rId7">
            <a:alphaModFix/>
          </a:blip>
          <a:stretch>
            <a:fillRect/>
          </a:stretch>
        </p:blipFill>
        <p:spPr>
          <a:xfrm>
            <a:off x="5199150" y="3771925"/>
            <a:ext cx="1782301" cy="114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1"/>
        <p:cNvGrpSpPr/>
        <p:nvPr/>
      </p:nvGrpSpPr>
      <p:grpSpPr>
        <a:xfrm>
          <a:off x="0" y="0"/>
          <a:ext cx="0" cy="0"/>
          <a:chOff x="0" y="0"/>
          <a:chExt cx="0" cy="0"/>
        </a:xfrm>
      </p:grpSpPr>
      <p:sp>
        <p:nvSpPr>
          <p:cNvPr id="312" name="Google Shape;312;p17"/>
          <p:cNvSpPr txBox="1">
            <a:spLocks noGrp="1"/>
          </p:cNvSpPr>
          <p:nvPr>
            <p:ph type="title"/>
          </p:nvPr>
        </p:nvSpPr>
        <p:spPr>
          <a:xfrm>
            <a:off x="1303800" y="598575"/>
            <a:ext cx="7030500" cy="114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720">
                <a:solidFill>
                  <a:srgbClr val="0000FF"/>
                </a:solidFill>
              </a:rPr>
              <a:t>Наука являється наслідком суспільного розвитку, зокрема результатом суспільного поділу праці. Вона виникає вслід за відділенням розумової праці від фізичної і перетворюється в специфічний рід занять окремої групи людей.</a:t>
            </a:r>
            <a:endParaRPr sz="1720">
              <a:solidFill>
                <a:srgbClr val="0000FF"/>
              </a:solidFill>
            </a:endParaRPr>
          </a:p>
        </p:txBody>
      </p:sp>
      <p:sp>
        <p:nvSpPr>
          <p:cNvPr id="313" name="Google Shape;313;p1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4" name="Google Shape;314;p17"/>
          <p:cNvPicPr preferRelativeResize="0"/>
          <p:nvPr/>
        </p:nvPicPr>
        <p:blipFill>
          <a:blip r:embed="rId3">
            <a:alphaModFix/>
          </a:blip>
          <a:stretch>
            <a:fillRect/>
          </a:stretch>
        </p:blipFill>
        <p:spPr>
          <a:xfrm>
            <a:off x="1303800" y="1990050"/>
            <a:ext cx="2207500" cy="2541600"/>
          </a:xfrm>
          <a:prstGeom prst="rect">
            <a:avLst/>
          </a:prstGeom>
          <a:noFill/>
          <a:ln>
            <a:noFill/>
          </a:ln>
        </p:spPr>
      </p:pic>
      <p:pic>
        <p:nvPicPr>
          <p:cNvPr id="315" name="Google Shape;315;p17"/>
          <p:cNvPicPr preferRelativeResize="0"/>
          <p:nvPr/>
        </p:nvPicPr>
        <p:blipFill>
          <a:blip r:embed="rId4">
            <a:alphaModFix/>
          </a:blip>
          <a:stretch>
            <a:fillRect/>
          </a:stretch>
        </p:blipFill>
        <p:spPr>
          <a:xfrm>
            <a:off x="3511300" y="1990050"/>
            <a:ext cx="2462025" cy="2541600"/>
          </a:xfrm>
          <a:prstGeom prst="rect">
            <a:avLst/>
          </a:prstGeom>
          <a:noFill/>
          <a:ln>
            <a:noFill/>
          </a:ln>
        </p:spPr>
      </p:pic>
      <p:pic>
        <p:nvPicPr>
          <p:cNvPr id="316" name="Google Shape;316;p17"/>
          <p:cNvPicPr preferRelativeResize="0"/>
          <p:nvPr/>
        </p:nvPicPr>
        <p:blipFill>
          <a:blip r:embed="rId5">
            <a:alphaModFix/>
          </a:blip>
          <a:stretch>
            <a:fillRect/>
          </a:stretch>
        </p:blipFill>
        <p:spPr>
          <a:xfrm>
            <a:off x="5973325" y="1990050"/>
            <a:ext cx="2619375" cy="248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0"/>
        <p:cNvGrpSpPr/>
        <p:nvPr/>
      </p:nvGrpSpPr>
      <p:grpSpPr>
        <a:xfrm>
          <a:off x="0" y="0"/>
          <a:ext cx="0" cy="0"/>
          <a:chOff x="0" y="0"/>
          <a:chExt cx="0" cy="0"/>
        </a:xfrm>
      </p:grpSpPr>
      <p:sp>
        <p:nvSpPr>
          <p:cNvPr id="321" name="Google Shape;321;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ru" sz="1520">
                <a:solidFill>
                  <a:srgbClr val="0000FF"/>
                </a:solidFill>
              </a:rPr>
              <a:t>Розглядаючи науку як діяльність людини з метою одержання знань, можна запровадити соціально-орієнтовний критерій її періодизації. Відносно цільової орієнтації науки та її ролі у розвитку суспільства можна виділити три основні періоди в історичному її генезисі:</a:t>
            </a:r>
            <a:endParaRPr sz="1520">
              <a:solidFill>
                <a:srgbClr val="0000FF"/>
              </a:solidFill>
            </a:endParaRPr>
          </a:p>
        </p:txBody>
      </p:sp>
      <p:sp>
        <p:nvSpPr>
          <p:cNvPr id="322" name="Google Shape;322;p18"/>
          <p:cNvSpPr txBox="1">
            <a:spLocks noGrp="1"/>
          </p:cNvSpPr>
          <p:nvPr>
            <p:ph type="body" idx="1"/>
          </p:nvPr>
        </p:nvSpPr>
        <p:spPr>
          <a:xfrm>
            <a:off x="1303800" y="1990050"/>
            <a:ext cx="7030500" cy="2563800"/>
          </a:xfrm>
          <a:prstGeom prst="rect">
            <a:avLst/>
          </a:prstGeom>
        </p:spPr>
        <p:txBody>
          <a:bodyPr spcFirstLastPara="1" wrap="square" lIns="91425" tIns="91425" rIns="91425" bIns="91425" anchor="t" anchorCtr="0">
            <a:normAutofit fontScale="85000" lnSpcReduction="10000"/>
          </a:bodyPr>
          <a:lstStyle/>
          <a:p>
            <a:pPr marL="0" lvl="0" indent="0" algn="just" rtl="0">
              <a:spcBef>
                <a:spcPts val="0"/>
              </a:spcBef>
              <a:spcAft>
                <a:spcPts val="0"/>
              </a:spcAft>
              <a:buNone/>
            </a:pPr>
            <a:r>
              <a:rPr lang="ru" b="1">
                <a:solidFill>
                  <a:srgbClr val="000000"/>
                </a:solidFill>
              </a:rPr>
              <a:t>1 – особистісно-світоглядна орієнтація науки (від зачатків її виникнення до Галілея і Ньютона). Основна мета цього періоду – формування загального уявлення про світ і місце в ньому людини;</a:t>
            </a:r>
            <a:endParaRPr b="1">
              <a:solidFill>
                <a:srgbClr val="000000"/>
              </a:solidFill>
            </a:endParaRPr>
          </a:p>
          <a:p>
            <a:pPr marL="0" lvl="0" indent="0" algn="just" rtl="0">
              <a:spcBef>
                <a:spcPts val="1200"/>
              </a:spcBef>
              <a:spcAft>
                <a:spcPts val="0"/>
              </a:spcAft>
              <a:buNone/>
            </a:pPr>
            <a:r>
              <a:rPr lang="ru" b="1">
                <a:solidFill>
                  <a:srgbClr val="000000"/>
                </a:solidFill>
              </a:rPr>
              <a:t>2 – технологічна, матеріально-виробнича орієнтація науки (починаючи з XVII ст. і до наших днів). Основна мета – революційні зміни як в техніці, так і в самій науці, що направлені на вдосконалення машин, технологічних процесів, які призводять до покращення умов існування самої людини; </a:t>
            </a:r>
            <a:endParaRPr b="1">
              <a:solidFill>
                <a:srgbClr val="000000"/>
              </a:solidFill>
            </a:endParaRPr>
          </a:p>
          <a:p>
            <a:pPr marL="0" lvl="0" indent="0" algn="just" rtl="0">
              <a:spcBef>
                <a:spcPts val="1200"/>
              </a:spcBef>
              <a:spcAft>
                <a:spcPts val="1200"/>
              </a:spcAft>
              <a:buNone/>
            </a:pPr>
            <a:r>
              <a:rPr lang="ru" b="1">
                <a:solidFill>
                  <a:srgbClr val="000000"/>
                </a:solidFill>
              </a:rPr>
              <a:t>3 – суто особистісна орієнтація науки (сучасний етап), яка спрямована на розвиток інтелектуального творчого потенціалу особистості. В наш час розвиток науки рухається вперед завдяки інтелектуальному розвитку самої людини, що є провідним фактором зростання матеріального виробництва. Це веде до все більшого зближення науки з практикою.</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sp>
        <p:nvSpPr>
          <p:cNvPr id="327" name="Google Shape;327;p19"/>
          <p:cNvSpPr txBox="1">
            <a:spLocks noGrp="1"/>
          </p:cNvSpPr>
          <p:nvPr>
            <p:ph type="title"/>
          </p:nvPr>
        </p:nvSpPr>
        <p:spPr>
          <a:xfrm>
            <a:off x="1303800" y="60542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244">
                <a:solidFill>
                  <a:srgbClr val="0000FF"/>
                </a:solidFill>
              </a:rPr>
              <a:t>Процес розвитку науки або будь-якої галузі науки, проходить через ряд послідовних етапів: </a:t>
            </a:r>
            <a:endParaRPr>
              <a:solidFill>
                <a:srgbClr val="0000FF"/>
              </a:solidFill>
            </a:endParaRPr>
          </a:p>
        </p:txBody>
      </p:sp>
      <p:sp>
        <p:nvSpPr>
          <p:cNvPr id="328" name="Google Shape;328;p19"/>
          <p:cNvSpPr txBox="1">
            <a:spLocks noGrp="1"/>
          </p:cNvSpPr>
          <p:nvPr>
            <p:ph type="body" idx="1"/>
          </p:nvPr>
        </p:nvSpPr>
        <p:spPr>
          <a:xfrm>
            <a:off x="2132850" y="1776225"/>
            <a:ext cx="6406800" cy="2645700"/>
          </a:xfrm>
          <a:prstGeom prst="rect">
            <a:avLst/>
          </a:prstGeom>
        </p:spPr>
        <p:txBody>
          <a:bodyPr spcFirstLastPara="1" wrap="square" lIns="91425" tIns="91425" rIns="91425" bIns="91425" anchor="t" anchorCtr="0">
            <a:normAutofit fontScale="70000" lnSpcReduction="20000"/>
          </a:bodyPr>
          <a:lstStyle/>
          <a:p>
            <a:pPr marL="0" lvl="0" indent="0" algn="just" rtl="0">
              <a:lnSpc>
                <a:spcPct val="100000"/>
              </a:lnSpc>
              <a:spcBef>
                <a:spcPts val="0"/>
              </a:spcBef>
              <a:spcAft>
                <a:spcPts val="0"/>
              </a:spcAft>
              <a:buNone/>
            </a:pPr>
            <a:r>
              <a:rPr lang="ru" sz="2640" b="1">
                <a:solidFill>
                  <a:srgbClr val="222222"/>
                </a:solidFill>
                <a:latin typeface="Maven Pro"/>
                <a:ea typeface="Maven Pro"/>
                <a:cs typeface="Maven Pro"/>
                <a:sym typeface="Maven Pro"/>
              </a:rPr>
              <a:t>1) започаткування науки; </a:t>
            </a:r>
            <a:endParaRPr sz="2640" b="1">
              <a:solidFill>
                <a:srgbClr val="222222"/>
              </a:solidFill>
              <a:latin typeface="Maven Pro"/>
              <a:ea typeface="Maven Pro"/>
              <a:cs typeface="Maven Pro"/>
              <a:sym typeface="Maven Pro"/>
            </a:endParaRPr>
          </a:p>
          <a:p>
            <a:pPr marL="0" lvl="0" indent="0" algn="just" rtl="0">
              <a:lnSpc>
                <a:spcPct val="100000"/>
              </a:lnSpc>
              <a:spcBef>
                <a:spcPts val="0"/>
              </a:spcBef>
              <a:spcAft>
                <a:spcPts val="0"/>
              </a:spcAft>
              <a:buNone/>
            </a:pPr>
            <a:r>
              <a:rPr lang="ru" sz="2640" b="1">
                <a:solidFill>
                  <a:srgbClr val="222222"/>
                </a:solidFill>
                <a:latin typeface="Maven Pro"/>
                <a:ea typeface="Maven Pro"/>
                <a:cs typeface="Maven Pro"/>
                <a:sym typeface="Maven Pro"/>
              </a:rPr>
              <a:t>2) етап розвитку ідей, який супроводжується вибуховим зростанням інформації; </a:t>
            </a:r>
            <a:endParaRPr sz="2640" b="1">
              <a:solidFill>
                <a:srgbClr val="222222"/>
              </a:solidFill>
              <a:latin typeface="Maven Pro"/>
              <a:ea typeface="Maven Pro"/>
              <a:cs typeface="Maven Pro"/>
              <a:sym typeface="Maven Pro"/>
            </a:endParaRPr>
          </a:p>
          <a:p>
            <a:pPr marL="0" lvl="0" indent="0" algn="just" rtl="0">
              <a:lnSpc>
                <a:spcPct val="100000"/>
              </a:lnSpc>
              <a:spcBef>
                <a:spcPts val="0"/>
              </a:spcBef>
              <a:spcAft>
                <a:spcPts val="0"/>
              </a:spcAft>
              <a:buNone/>
            </a:pPr>
            <a:r>
              <a:rPr lang="ru" sz="2640" b="1">
                <a:solidFill>
                  <a:srgbClr val="222222"/>
                </a:solidFill>
                <a:latin typeface="Maven Pro"/>
                <a:ea typeface="Maven Pro"/>
                <a:cs typeface="Maven Pro"/>
                <a:sym typeface="Maven Pro"/>
              </a:rPr>
              <a:t>3) етап експлуатації ідей, коли кількість публікацій зростає, а самі темпи цього зростання знижуються; </a:t>
            </a:r>
            <a:endParaRPr sz="2640" b="1">
              <a:solidFill>
                <a:srgbClr val="222222"/>
              </a:solidFill>
              <a:latin typeface="Maven Pro"/>
              <a:ea typeface="Maven Pro"/>
              <a:cs typeface="Maven Pro"/>
              <a:sym typeface="Maven Pro"/>
            </a:endParaRPr>
          </a:p>
          <a:p>
            <a:pPr marL="0" lvl="0" indent="0" algn="just" rtl="0">
              <a:lnSpc>
                <a:spcPct val="100000"/>
              </a:lnSpc>
              <a:spcBef>
                <a:spcPts val="0"/>
              </a:spcBef>
              <a:spcAft>
                <a:spcPts val="0"/>
              </a:spcAft>
              <a:buNone/>
            </a:pPr>
            <a:r>
              <a:rPr lang="ru" sz="2640" b="1">
                <a:solidFill>
                  <a:srgbClr val="222222"/>
                </a:solidFill>
                <a:latin typeface="Maven Pro"/>
                <a:ea typeface="Maven Pro"/>
                <a:cs typeface="Maven Pro"/>
                <a:sym typeface="Maven Pro"/>
              </a:rPr>
              <a:t>4) етап насичення, коли наука, або галузь науки, вичерпує себе. Основні її ідеї переходять в підручники, можлива «криза жанру», або же можливий розпад науки на декілька нових галузей, що може призвести до зникнення самої науки як такої.</a:t>
            </a:r>
            <a:endParaRPr sz="2640" b="1">
              <a:solidFill>
                <a:srgbClr val="222222"/>
              </a:solidFill>
              <a:latin typeface="Maven Pro"/>
              <a:ea typeface="Maven Pro"/>
              <a:cs typeface="Maven Pro"/>
              <a:sym typeface="Maven Pro"/>
            </a:endParaRPr>
          </a:p>
          <a:p>
            <a:pPr marL="0" lvl="0" indent="0" algn="l" rtl="0">
              <a:spcBef>
                <a:spcPts val="0"/>
              </a:spcBef>
              <a:spcAft>
                <a:spcPts val="1200"/>
              </a:spcAft>
              <a:buNone/>
            </a:pPr>
            <a:endParaRPr/>
          </a:p>
        </p:txBody>
      </p:sp>
      <p:pic>
        <p:nvPicPr>
          <p:cNvPr id="329" name="Google Shape;329;p19"/>
          <p:cNvPicPr preferRelativeResize="0"/>
          <p:nvPr/>
        </p:nvPicPr>
        <p:blipFill>
          <a:blip r:embed="rId3">
            <a:alphaModFix/>
          </a:blip>
          <a:stretch>
            <a:fillRect/>
          </a:stretch>
        </p:blipFill>
        <p:spPr>
          <a:xfrm>
            <a:off x="308600" y="1669075"/>
            <a:ext cx="1824250" cy="1231850"/>
          </a:xfrm>
          <a:prstGeom prst="rect">
            <a:avLst/>
          </a:prstGeom>
          <a:noFill/>
          <a:ln>
            <a:noFill/>
          </a:ln>
        </p:spPr>
      </p:pic>
      <p:pic>
        <p:nvPicPr>
          <p:cNvPr id="330" name="Google Shape;330;p19"/>
          <p:cNvPicPr preferRelativeResize="0"/>
          <p:nvPr/>
        </p:nvPicPr>
        <p:blipFill>
          <a:blip r:embed="rId4">
            <a:alphaModFix/>
          </a:blip>
          <a:stretch>
            <a:fillRect/>
          </a:stretch>
        </p:blipFill>
        <p:spPr>
          <a:xfrm>
            <a:off x="306700" y="2900925"/>
            <a:ext cx="1828050" cy="1385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4"/>
        <p:cNvGrpSpPr/>
        <p:nvPr/>
      </p:nvGrpSpPr>
      <p:grpSpPr>
        <a:xfrm>
          <a:off x="0" y="0"/>
          <a:ext cx="0" cy="0"/>
          <a:chOff x="0" y="0"/>
          <a:chExt cx="0" cy="0"/>
        </a:xfrm>
      </p:grpSpPr>
      <p:sp>
        <p:nvSpPr>
          <p:cNvPr id="335" name="Google Shape;335;p20"/>
          <p:cNvSpPr txBox="1">
            <a:spLocks noGrp="1"/>
          </p:cNvSpPr>
          <p:nvPr>
            <p:ph type="title"/>
          </p:nvPr>
        </p:nvSpPr>
        <p:spPr>
          <a:xfrm>
            <a:off x="1632200" y="598575"/>
            <a:ext cx="5417700" cy="99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dirty="0">
                <a:solidFill>
                  <a:srgbClr val="0000FF"/>
                </a:solidFill>
              </a:rPr>
              <a:t>Хід розвитку науки  супроводжується науковими революціями</a:t>
            </a:r>
            <a:endParaRPr dirty="0">
              <a:solidFill>
                <a:srgbClr val="0000FF"/>
              </a:solidFill>
            </a:endParaRPr>
          </a:p>
        </p:txBody>
      </p:sp>
      <p:sp>
        <p:nvSpPr>
          <p:cNvPr id="336" name="Google Shape;336;p2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77500" lnSpcReduction="20000"/>
          </a:bodyPr>
          <a:lstStyle/>
          <a:p>
            <a:pPr marL="0" lvl="0" indent="0" algn="just" rtl="0">
              <a:spcBef>
                <a:spcPts val="0"/>
              </a:spcBef>
              <a:spcAft>
                <a:spcPts val="0"/>
              </a:spcAft>
              <a:buNone/>
            </a:pPr>
            <a:r>
              <a:rPr lang="ru" dirty="0">
                <a:solidFill>
                  <a:srgbClr val="0000FF"/>
                </a:solidFill>
              </a:rPr>
              <a:t>Наукова революція</a:t>
            </a:r>
            <a:r>
              <a:rPr lang="ru" dirty="0">
                <a:solidFill>
                  <a:srgbClr val="000000"/>
                </a:solidFill>
              </a:rPr>
              <a:t> – це корінна ламка системи наукових понять, теорій, принципів і законів. В цей період відбувається повна перебудова методу мислення вчених, самого процесу пізнання світу та його трактування на основі старих засад та законів. Наукові революції є закономірним явищем у розвитку науки. Вони мають дві основні функції – функцію руйнування і функцію вироблення. </a:t>
            </a:r>
            <a:endParaRPr dirty="0">
              <a:solidFill>
                <a:srgbClr val="000000"/>
              </a:solidFill>
            </a:endParaRPr>
          </a:p>
          <a:p>
            <a:pPr marL="0" lvl="0" indent="0" algn="just" rtl="0">
              <a:spcBef>
                <a:spcPts val="1200"/>
              </a:spcBef>
              <a:spcAft>
                <a:spcPts val="0"/>
              </a:spcAft>
              <a:buNone/>
            </a:pPr>
            <a:r>
              <a:rPr lang="ru" dirty="0">
                <a:solidFill>
                  <a:srgbClr val="0000FF"/>
                </a:solidFill>
              </a:rPr>
              <a:t>Функція руйнування</a:t>
            </a:r>
            <a:r>
              <a:rPr lang="ru" dirty="0">
                <a:solidFill>
                  <a:srgbClr val="000000"/>
                </a:solidFill>
              </a:rPr>
              <a:t> полягає у руйнуванні існуючої системи наукових поглядів, які мають негативний характер і стримують подальший розвиток науки. Йде руйнування старих понять, теорій, принципів і законів, що стоять перешкодою на шляху формування нових поглядів, ідей, нового способу мислення вчених. </a:t>
            </a:r>
            <a:endParaRPr dirty="0">
              <a:solidFill>
                <a:srgbClr val="000000"/>
              </a:solidFill>
            </a:endParaRPr>
          </a:p>
          <a:p>
            <a:pPr marL="0" lvl="0" indent="0" algn="just" rtl="0">
              <a:spcBef>
                <a:spcPts val="1200"/>
              </a:spcBef>
              <a:spcAft>
                <a:spcPts val="1200"/>
              </a:spcAft>
              <a:buNone/>
            </a:pPr>
            <a:r>
              <a:rPr lang="ru" dirty="0">
                <a:solidFill>
                  <a:srgbClr val="0000FF"/>
                </a:solidFill>
              </a:rPr>
              <a:t>Функція вироблення</a:t>
            </a:r>
            <a:r>
              <a:rPr lang="ru" dirty="0">
                <a:solidFill>
                  <a:srgbClr val="000000"/>
                </a:solidFill>
              </a:rPr>
              <a:t> полягає у створенні й утвердженні в науці нової системи понять, теорій, законів, що є проявом нового мислення та розуміння світу. Ця функція є найважливішою і має позитивний конструктивний та творчий характер. Наприклад, у XX ст. внаслідок науково-технічної революції виникли такі галузі науки як радіо-, електротехніка, електроніка, кібернетика, космонавтика та ін.</a:t>
            </a:r>
            <a:endParaRPr dirty="0">
              <a:solidFill>
                <a:srgbClr val="000000"/>
              </a:solidFill>
            </a:endParaRPr>
          </a:p>
        </p:txBody>
      </p:sp>
      <p:pic>
        <p:nvPicPr>
          <p:cNvPr id="337" name="Google Shape;337;p20"/>
          <p:cNvPicPr preferRelativeResize="0"/>
          <p:nvPr/>
        </p:nvPicPr>
        <p:blipFill>
          <a:blip r:embed="rId3">
            <a:alphaModFix/>
          </a:blip>
          <a:stretch>
            <a:fillRect/>
          </a:stretch>
        </p:blipFill>
        <p:spPr>
          <a:xfrm rot="-851367">
            <a:off x="239757" y="408341"/>
            <a:ext cx="1784130" cy="1581997"/>
          </a:xfrm>
          <a:prstGeom prst="rect">
            <a:avLst/>
          </a:prstGeom>
          <a:noFill/>
          <a:ln>
            <a:noFill/>
          </a:ln>
        </p:spPr>
      </p:pic>
      <p:pic>
        <p:nvPicPr>
          <p:cNvPr id="338" name="Google Shape;338;p20"/>
          <p:cNvPicPr preferRelativeResize="0"/>
          <p:nvPr/>
        </p:nvPicPr>
        <p:blipFill>
          <a:blip r:embed="rId4">
            <a:alphaModFix/>
          </a:blip>
          <a:stretch>
            <a:fillRect/>
          </a:stretch>
        </p:blipFill>
        <p:spPr>
          <a:xfrm rot="1169366">
            <a:off x="6862253" y="403349"/>
            <a:ext cx="1885960" cy="1470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2"/>
        <p:cNvGrpSpPr/>
        <p:nvPr/>
      </p:nvGrpSpPr>
      <p:grpSpPr>
        <a:xfrm>
          <a:off x="0" y="0"/>
          <a:ext cx="0" cy="0"/>
          <a:chOff x="0" y="0"/>
          <a:chExt cx="0" cy="0"/>
        </a:xfrm>
      </p:grpSpPr>
      <p:sp>
        <p:nvSpPr>
          <p:cNvPr id="343" name="Google Shape;343;p21"/>
          <p:cNvSpPr txBox="1">
            <a:spLocks noGrp="1"/>
          </p:cNvSpPr>
          <p:nvPr>
            <p:ph type="title"/>
          </p:nvPr>
        </p:nvSpPr>
        <p:spPr>
          <a:xfrm>
            <a:off x="1386100" y="550550"/>
            <a:ext cx="7030500" cy="59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700"/>
              <a:t> Антична Греція та становлення науки</a:t>
            </a:r>
            <a:endParaRPr sz="2700"/>
          </a:p>
        </p:txBody>
      </p:sp>
      <p:sp>
        <p:nvSpPr>
          <p:cNvPr id="344" name="Google Shape;344;p21"/>
          <p:cNvSpPr txBox="1">
            <a:spLocks noGrp="1"/>
          </p:cNvSpPr>
          <p:nvPr>
            <p:ph type="body" idx="1"/>
          </p:nvPr>
        </p:nvSpPr>
        <p:spPr>
          <a:xfrm>
            <a:off x="1501900" y="1241300"/>
            <a:ext cx="6832500" cy="36006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SzPts val="852"/>
              <a:buNone/>
            </a:pPr>
            <a:r>
              <a:rPr lang="ru" sz="1107" b="1">
                <a:solidFill>
                  <a:srgbClr val="000000"/>
                </a:solidFill>
              </a:rPr>
              <a:t>Класичний період античної філософії пов’язаний з іменами Сократа, Платона, Арістотеля і характеризується найбільшою інтенсивністю науковофілософських пошуків.</a:t>
            </a:r>
            <a:endParaRPr sz="1107" b="1">
              <a:solidFill>
                <a:srgbClr val="000000"/>
              </a:solidFill>
            </a:endParaRPr>
          </a:p>
          <a:p>
            <a:pPr marL="0" lvl="0" indent="0" algn="just" rtl="0">
              <a:lnSpc>
                <a:spcPct val="95000"/>
              </a:lnSpc>
              <a:spcBef>
                <a:spcPts val="1200"/>
              </a:spcBef>
              <a:spcAft>
                <a:spcPts val="0"/>
              </a:spcAft>
              <a:buSzPts val="852"/>
              <a:buNone/>
            </a:pPr>
            <a:r>
              <a:rPr lang="ru" sz="1107" b="1">
                <a:solidFill>
                  <a:srgbClr val="000000"/>
                </a:solidFill>
              </a:rPr>
              <a:t>Сократ (469-399 рр. до н.е.) створив свій особливий діалогічний метод, суть якого полягала в пошуку відповіді на питання шляхом діалогу. </a:t>
            </a:r>
            <a:endParaRPr sz="1107" b="1">
              <a:solidFill>
                <a:srgbClr val="000000"/>
              </a:solidFill>
            </a:endParaRPr>
          </a:p>
          <a:p>
            <a:pPr marL="0" lvl="0" indent="0" algn="just" rtl="0">
              <a:lnSpc>
                <a:spcPct val="95000"/>
              </a:lnSpc>
              <a:spcBef>
                <a:spcPts val="1200"/>
              </a:spcBef>
              <a:spcAft>
                <a:spcPts val="0"/>
              </a:spcAft>
              <a:buSzPts val="852"/>
              <a:buNone/>
            </a:pPr>
            <a:r>
              <a:rPr lang="ru" sz="1107" b="1">
                <a:solidFill>
                  <a:srgbClr val="000000"/>
                </a:solidFill>
              </a:rPr>
              <a:t>Платон (427-347 рр. до н.е.). Він створив першу в історії філософії універсальну систему уявлень про внутрішній світ людини, методології пізнання, соціально-політичної побудови суспільства та ін. З іменем Платона пов’язане філософське відкриття сфери ідеального. Він створює уявлення про особливу реальність, яка може бути досягнута тільки розумом. Зміст цієї реальності – ідея. </a:t>
            </a:r>
            <a:endParaRPr sz="1107" b="1">
              <a:solidFill>
                <a:srgbClr val="000000"/>
              </a:solidFill>
            </a:endParaRPr>
          </a:p>
          <a:p>
            <a:pPr marL="0" lvl="0" indent="0" algn="just" rtl="0">
              <a:lnSpc>
                <a:spcPct val="95000"/>
              </a:lnSpc>
              <a:spcBef>
                <a:spcPts val="1200"/>
              </a:spcBef>
              <a:spcAft>
                <a:spcPts val="1200"/>
              </a:spcAft>
              <a:buSzPts val="852"/>
              <a:buNone/>
            </a:pPr>
            <a:r>
              <a:rPr lang="ru" sz="1107" b="1">
                <a:solidFill>
                  <a:srgbClr val="000000"/>
                </a:solidFill>
              </a:rPr>
              <a:t>Учнем Платона був Арістотель (384-322 рр. до н.е.) – всеоб’ємлющий розум Античності, вчитель послідующих мислителів. Його працездатність, широта інтересів та скурпульозність досліджень вражають уяву. За час своєї наукової діяльності Арістотель або сприяв активному розвитку, або же став основоположником цілого ряду наукових дисциплін – логіки, психології, риторики, політичної науки, історії, географії. Але особливо великим був його інтерес до біології. Так, деякі спостереження та відкриття Арістотеля в біології були блискуче підтверджені лише в XIX-XX століттях. Фундаментальною науково-філософською працею Арістотеля є «Метафізика». В цій праці він критично оцінює ідейну спадщину Платона, при цьому він використовує свій стиль викладу, не поетичний, а раціональний – чітка термінологія, детальна аргументація</a:t>
            </a:r>
            <a:endParaRPr sz="1107" b="1">
              <a:solidFill>
                <a:srgbClr val="000000"/>
              </a:solidFill>
            </a:endParaRPr>
          </a:p>
        </p:txBody>
      </p:sp>
      <p:pic>
        <p:nvPicPr>
          <p:cNvPr id="345" name="Google Shape;345;p21"/>
          <p:cNvPicPr preferRelativeResize="0"/>
          <p:nvPr/>
        </p:nvPicPr>
        <p:blipFill>
          <a:blip r:embed="rId3">
            <a:alphaModFix/>
          </a:blip>
          <a:stretch>
            <a:fillRect/>
          </a:stretch>
        </p:blipFill>
        <p:spPr>
          <a:xfrm>
            <a:off x="234000" y="797275"/>
            <a:ext cx="1199300" cy="1273825"/>
          </a:xfrm>
          <a:prstGeom prst="rect">
            <a:avLst/>
          </a:prstGeom>
          <a:noFill/>
          <a:ln>
            <a:noFill/>
          </a:ln>
        </p:spPr>
      </p:pic>
      <p:pic>
        <p:nvPicPr>
          <p:cNvPr id="346" name="Google Shape;346;p21"/>
          <p:cNvPicPr preferRelativeResize="0"/>
          <p:nvPr/>
        </p:nvPicPr>
        <p:blipFill>
          <a:blip r:embed="rId4">
            <a:alphaModFix/>
          </a:blip>
          <a:stretch>
            <a:fillRect/>
          </a:stretch>
        </p:blipFill>
        <p:spPr>
          <a:xfrm>
            <a:off x="234000" y="2071100"/>
            <a:ext cx="1199300" cy="1234450"/>
          </a:xfrm>
          <a:prstGeom prst="rect">
            <a:avLst/>
          </a:prstGeom>
          <a:noFill/>
          <a:ln>
            <a:noFill/>
          </a:ln>
        </p:spPr>
      </p:pic>
      <p:pic>
        <p:nvPicPr>
          <p:cNvPr id="347" name="Google Shape;347;p21"/>
          <p:cNvPicPr preferRelativeResize="0"/>
          <p:nvPr/>
        </p:nvPicPr>
        <p:blipFill>
          <a:blip r:embed="rId5">
            <a:alphaModFix/>
          </a:blip>
          <a:stretch>
            <a:fillRect/>
          </a:stretch>
        </p:blipFill>
        <p:spPr>
          <a:xfrm>
            <a:off x="234000" y="3305550"/>
            <a:ext cx="1199299" cy="1536351"/>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1703</Words>
  <Application>Microsoft Office PowerPoint</Application>
  <PresentationFormat>Экран (16:9)</PresentationFormat>
  <Paragraphs>50</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Momentum</vt:lpstr>
      <vt:lpstr>Лекція на тему: “Наука: перші кроки та можливості для молодого вченого”</vt:lpstr>
      <vt:lpstr>Поняття терміну наука</vt:lpstr>
      <vt:lpstr>Філософські підходи до визначення терміну наука</vt:lpstr>
      <vt:lpstr>Наукові знання зародились із появою «homo sapiens» - людини розумної. Вони виникали не випадково. Існували (та і зараз існують) причини виникнення науки.</vt:lpstr>
      <vt:lpstr>Наука являється наслідком суспільного розвитку, зокрема результатом суспільного поділу праці. Вона виникає вслід за відділенням розумової праці від фізичної і перетворюється в специфічний рід занять окремої групи людей.</vt:lpstr>
      <vt:lpstr>Розглядаючи науку як діяльність людини з метою одержання знань, можна запровадити соціально-орієнтовний критерій її періодизації. Відносно цільової орієнтації науки та її ролі у розвитку суспільства можна виділити три основні періоди в історичному її генезисі:</vt:lpstr>
      <vt:lpstr>Процес розвитку науки або будь-якої галузі науки, проходить через ряд послідовних етапів: </vt:lpstr>
      <vt:lpstr>Хід розвитку науки  супроводжується науковими революціями</vt:lpstr>
      <vt:lpstr> Антична Греція та становлення науки</vt:lpstr>
      <vt:lpstr>Середньовіччя характерне тим, що світогляд (в тому числі і науковий) формується християнськими догмами. </vt:lpstr>
      <vt:lpstr>Початком періоду наукової революції в Європі вважають період Відродження, або Італійський Ренесанс XV-XVI ст., який став яскравою подією європейської культури. Це був період інтенсивного становлення гуманітарних наук. </vt:lpstr>
      <vt:lpstr>Період класичної науки охоплює XVIII-XIX ст. Він характеризується утвердженням нових наукових ідей в різних галузях наук</vt:lpstr>
      <vt:lpstr>На рубежі ХІХ-ХХ ст. появились відкриття, які потрясли класичну науку, тобто механістичні уявлення, механістичні закони фізики. Ці відкриття були настільки великими, що їх почали називати Новою науковою революцією.</vt:lpstr>
      <vt:lpstr>В цілому постнекласичний розвиток науки характеризується розумінням складності досліджуваних об’єктів, обмеженості наших інтелектуальних та технічних засобів. Тому у наукові дослідження входить не тільки пізнавальний аспект, але і аспект цінності. Це виражається, наприклад, у проведенні соціально-гуманітарних, екологічних експертиз багатьох наукових тем та програм, які оцінюють масштаби впливу наукових розробок на суспільство та довкілля.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на тему: “Наука: перші кроки та можливості для молодого вченого”</dc:title>
  <dc:creator>Пользователь</dc:creator>
  <cp:lastModifiedBy>grano.natasha@gmail.com</cp:lastModifiedBy>
  <cp:revision>6</cp:revision>
  <dcterms:modified xsi:type="dcterms:W3CDTF">2022-01-16T19:15:35Z</dcterms:modified>
</cp:coreProperties>
</file>